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920879" cy="4176463"/>
          </a:xfrm>
        </p:spPr>
        <p:txBody>
          <a:bodyPr/>
          <a:lstStyle/>
          <a:p>
            <a:endParaRPr lang="ru-RU" dirty="0" smtClean="0"/>
          </a:p>
          <a:p>
            <a:r>
              <a:rPr lang="ru-RU" sz="6600" dirty="0" smtClean="0">
                <a:solidFill>
                  <a:srgbClr val="C00000"/>
                </a:solidFill>
              </a:rPr>
              <a:t>«У  страха  глаза  велики»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5"/>
            <a:ext cx="7175351" cy="1224136"/>
          </a:xfrm>
        </p:spPr>
        <p:txBody>
          <a:bodyPr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6" descr="430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71"/>
            <a:ext cx="1475656" cy="684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Лента лицом вверх 4"/>
          <p:cNvSpPr/>
          <p:nvPr/>
        </p:nvSpPr>
        <p:spPr>
          <a:xfrm>
            <a:off x="1480909" y="260648"/>
            <a:ext cx="7128792" cy="1944216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Презентация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85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96855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lvl="0"/>
            <a:endParaRPr lang="ru-RU" sz="2400" dirty="0" smtClean="0">
              <a:solidFill>
                <a:srgbClr val="002060"/>
              </a:solidFill>
            </a:endParaRPr>
          </a:p>
          <a:p>
            <a:pPr lvl="0"/>
            <a:r>
              <a:rPr lang="ru-RU" sz="3200" dirty="0" smtClean="0">
                <a:solidFill>
                  <a:schemeClr val="tx1"/>
                </a:solidFill>
              </a:rPr>
              <a:t>ЦЕЛЬ</a:t>
            </a:r>
            <a:r>
              <a:rPr lang="ru-RU" sz="3200" dirty="0">
                <a:solidFill>
                  <a:srgbClr val="002060"/>
                </a:solidFill>
              </a:rPr>
              <a:t>: </a:t>
            </a:r>
            <a:r>
              <a:rPr lang="ru-RU" sz="3200" dirty="0">
                <a:solidFill>
                  <a:srgbClr val="FFFF00"/>
                </a:solidFill>
              </a:rPr>
              <a:t>коррекция эмоциональной сферы</a:t>
            </a:r>
            <a:r>
              <a:rPr lang="ru-RU" sz="3200" dirty="0" smtClean="0">
                <a:solidFill>
                  <a:srgbClr val="C00000"/>
                </a:solidFill>
              </a:rPr>
              <a:t>;</a:t>
            </a:r>
          </a:p>
          <a:p>
            <a:pPr lvl="0"/>
            <a:endParaRPr lang="ru-RU" sz="3200" dirty="0">
              <a:solidFill>
                <a:srgbClr val="C00000"/>
              </a:solidFill>
            </a:endParaRPr>
          </a:p>
          <a:p>
            <a:pPr lvl="0"/>
            <a:r>
              <a:rPr lang="ru-RU" sz="3200" dirty="0">
                <a:solidFill>
                  <a:schemeClr val="tx1"/>
                </a:solidFill>
              </a:rPr>
              <a:t>ЗАДАЧИ: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ru-RU" sz="3200" dirty="0">
                <a:solidFill>
                  <a:srgbClr val="FFFF00"/>
                </a:solidFill>
              </a:rPr>
              <a:t>-снижение психического напряжения, </a:t>
            </a:r>
          </a:p>
          <a:p>
            <a:pPr lvl="0"/>
            <a:r>
              <a:rPr lang="ru-RU" sz="3200" dirty="0">
                <a:solidFill>
                  <a:srgbClr val="FFFF00"/>
                </a:solidFill>
              </a:rPr>
              <a:t>-коррекция конкретных страхов, </a:t>
            </a:r>
          </a:p>
          <a:p>
            <a:pPr lvl="0"/>
            <a:r>
              <a:rPr lang="ru-RU" sz="3200" dirty="0">
                <a:solidFill>
                  <a:srgbClr val="FFFF00"/>
                </a:solidFill>
              </a:rPr>
              <a:t>-сплочение детского        коллектива.</a:t>
            </a:r>
          </a:p>
          <a:p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7500323" y="4611008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6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1556792"/>
            <a:ext cx="6400800" cy="4392488"/>
          </a:xfrm>
        </p:spPr>
        <p:txBody>
          <a:bodyPr>
            <a:normAutofit fontScale="77500" lnSpcReduction="20000"/>
          </a:bodyPr>
          <a:lstStyle/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Детские </a:t>
            </a:r>
            <a:r>
              <a:rPr lang="ru-RU" dirty="0"/>
              <a:t>страхи – весьма распространенное неблагополучие в воспитании ребенка. Проявления детских страхов весьма разнообразны. Некоторым детям свойственны ночные кошмары, когда ребенок просыпается с плачем и зовет мать, требует, чтобы взрослые спали вместе с ним. Другие отказываются оставаться одни в комнате, боятся темноты, опасаются выходить на лестницу без родителей, иногда возникают страхи за родителей, дети </a:t>
            </a:r>
            <a:r>
              <a:rPr lang="ru-RU" dirty="0" smtClean="0"/>
              <a:t>тревожатся</a:t>
            </a:r>
            <a:r>
              <a:rPr lang="ru-RU" dirty="0"/>
              <a:t>, что с их мамой или папой что-нибудь случится. Некоторые дети отказываются кататься с горки, преодолевать препятствия, плавать в бассейне, убегают от приближающейся собаки, не остаются одни, не идут к врачу и т.д. </a:t>
            </a:r>
          </a:p>
          <a:p>
            <a:pPr algn="just"/>
            <a:r>
              <a:rPr lang="ru-RU" dirty="0"/>
              <a:t> </a:t>
            </a:r>
            <a:r>
              <a:rPr lang="ru-RU" dirty="0" smtClean="0"/>
              <a:t>Во </a:t>
            </a:r>
            <a:r>
              <a:rPr lang="ru-RU" dirty="0"/>
              <a:t>всех этих случаях речь идет о страхах.</a:t>
            </a:r>
          </a:p>
          <a:p>
            <a:endParaRPr lang="ru-RU" dirty="0"/>
          </a:p>
        </p:txBody>
      </p:sp>
      <p:sp>
        <p:nvSpPr>
          <p:cNvPr id="5" name="Лента лицом вверх 4"/>
          <p:cNvSpPr/>
          <p:nvPr/>
        </p:nvSpPr>
        <p:spPr>
          <a:xfrm>
            <a:off x="539552" y="476672"/>
            <a:ext cx="7776864" cy="1080120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Что такое страх?</a:t>
            </a:r>
          </a:p>
        </p:txBody>
      </p:sp>
      <p:sp>
        <p:nvSpPr>
          <p:cNvPr id="4" name="Улыбающееся лицо 3"/>
          <p:cNvSpPr/>
          <p:nvPr/>
        </p:nvSpPr>
        <p:spPr>
          <a:xfrm>
            <a:off x="7740352" y="51571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39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1844824"/>
            <a:ext cx="6400800" cy="446449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u="sng" dirty="0">
                <a:solidFill>
                  <a:srgbClr val="FFFF00"/>
                </a:solidFill>
              </a:rPr>
              <a:t>Личностно обусловленный страх </a:t>
            </a:r>
            <a:r>
              <a:rPr lang="ru-RU" sz="2000" dirty="0"/>
              <a:t>предопределен характером человека, например, его повышенной мнительностью, и способен проявляться в новой обстановке или при контактах с незнакомыми </a:t>
            </a:r>
            <a:r>
              <a:rPr lang="ru-RU" sz="2000" dirty="0" smtClean="0"/>
              <a:t>людьми.</a:t>
            </a:r>
          </a:p>
          <a:p>
            <a:r>
              <a:rPr lang="ru-RU" sz="2000" b="1" u="sng" dirty="0">
                <a:solidFill>
                  <a:srgbClr val="FFFF00"/>
                </a:solidFill>
              </a:rPr>
              <a:t>Ситуативный страх </a:t>
            </a:r>
            <a:r>
              <a:rPr lang="ru-RU" sz="2000" dirty="0"/>
              <a:t>возникает в необычной, крайне опасной или шокирующей взрослого или ребенка обстановке, например, при нападении собаки. Часто он появляется в результате психического заражения паникой в группе людей, тревожных предчувствий со стороны членов семьи, конфликтов и жизненных неудач.</a:t>
            </a:r>
          </a:p>
          <a:p>
            <a:r>
              <a:rPr lang="ru-RU" sz="2000" u="sng" dirty="0">
                <a:solidFill>
                  <a:srgbClr val="FFFF00"/>
                </a:solidFill>
              </a:rPr>
              <a:t>Страх </a:t>
            </a:r>
            <a:r>
              <a:rPr lang="ru-RU" sz="2000" b="1" u="sng" dirty="0">
                <a:solidFill>
                  <a:srgbClr val="FFFF00"/>
                </a:solidFill>
              </a:rPr>
              <a:t>реальный</a:t>
            </a:r>
            <a:r>
              <a:rPr lang="ru-RU" sz="2000" u="sng" dirty="0">
                <a:solidFill>
                  <a:srgbClr val="FFFF00"/>
                </a:solidFill>
              </a:rPr>
              <a:t> и </a:t>
            </a:r>
            <a:r>
              <a:rPr lang="ru-RU" sz="2000" b="1" u="sng" dirty="0">
                <a:solidFill>
                  <a:srgbClr val="FFFF00"/>
                </a:solidFill>
              </a:rPr>
              <a:t>воображаемый</a:t>
            </a:r>
            <a:r>
              <a:rPr lang="ru-RU" sz="2000" u="sng" dirty="0">
                <a:solidFill>
                  <a:srgbClr val="FFFF00"/>
                </a:solidFill>
              </a:rPr>
              <a:t>, </a:t>
            </a:r>
            <a:r>
              <a:rPr lang="ru-RU" sz="2000" b="1" u="sng" dirty="0">
                <a:solidFill>
                  <a:srgbClr val="FFFF00"/>
                </a:solidFill>
              </a:rPr>
              <a:t>острый</a:t>
            </a:r>
            <a:r>
              <a:rPr lang="ru-RU" sz="2000" u="sng" dirty="0">
                <a:solidFill>
                  <a:srgbClr val="FFFF00"/>
                </a:solidFill>
              </a:rPr>
              <a:t> и </a:t>
            </a:r>
            <a:r>
              <a:rPr lang="ru-RU" sz="2000" b="1" u="sng" dirty="0">
                <a:solidFill>
                  <a:srgbClr val="FFFF00"/>
                </a:solidFill>
              </a:rPr>
              <a:t>хронический</a:t>
            </a:r>
            <a:r>
              <a:rPr lang="ru-RU" sz="2000" u="sng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sz="2000" dirty="0"/>
              <a:t>Реальный и острые страхи предопределены ситуацией, а воображаемый и хронический – особенностями личности. 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5" name="Лента лицом вверх 4"/>
          <p:cNvSpPr/>
          <p:nvPr/>
        </p:nvSpPr>
        <p:spPr>
          <a:xfrm>
            <a:off x="899592" y="260648"/>
            <a:ext cx="7920880" cy="1440160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Классификация   страхов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668344" y="51571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6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2132856"/>
            <a:ext cx="6400800" cy="244827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/>
              <a:t>Детские страхи бывают </a:t>
            </a:r>
            <a:r>
              <a:rPr lang="ru-RU" sz="2000" b="1" i="1" dirty="0"/>
              <a:t>врождёнными</a:t>
            </a:r>
            <a:r>
              <a:rPr lang="ru-RU" sz="2000" dirty="0"/>
              <a:t> и </a:t>
            </a:r>
            <a:r>
              <a:rPr lang="ru-RU" sz="2000" b="1" i="1" dirty="0"/>
              <a:t>приобретёнными</a:t>
            </a:r>
            <a:r>
              <a:rPr lang="ru-RU" sz="2000" dirty="0"/>
              <a:t>.  Врождённые страхи связаны с инстинктом самосохранения, они естественны. Чтобы смягчить такие страхи, бывает достаточно просто нарисовать его с ребёнком. Гораздо страшнее страхи приобретённые. Каждому известно, какие страхи тревожат сознание детей: страх темноты, одиночества, громких криков или быть осмеянным. 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Лента лицом вверх 3"/>
          <p:cNvSpPr/>
          <p:nvPr/>
        </p:nvSpPr>
        <p:spPr>
          <a:xfrm>
            <a:off x="899592" y="476672"/>
            <a:ext cx="7848872" cy="1260720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Детские страхи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Улыбающееся лицо 4"/>
          <p:cNvSpPr/>
          <p:nvPr/>
        </p:nvSpPr>
        <p:spPr>
          <a:xfrm>
            <a:off x="7561693" y="4941168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19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1700808"/>
            <a:ext cx="6400800" cy="47525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600" b="1" i="1" dirty="0"/>
              <a:t>1) </a:t>
            </a:r>
            <a:r>
              <a:rPr lang="ru-RU" sz="1600" b="1" i="1" dirty="0">
                <a:solidFill>
                  <a:srgbClr val="FF0000"/>
                </a:solidFill>
              </a:rPr>
              <a:t>страх бытия </a:t>
            </a:r>
            <a:r>
              <a:rPr lang="ru-RU" sz="1600" b="1" i="1" dirty="0">
                <a:solidFill>
                  <a:srgbClr val="FFFF00"/>
                </a:solidFill>
              </a:rPr>
              <a:t>(</a:t>
            </a:r>
            <a:r>
              <a:rPr lang="ru-RU" sz="1600" b="1" i="1" dirty="0" err="1">
                <a:solidFill>
                  <a:srgbClr val="FFFF00"/>
                </a:solidFill>
              </a:rPr>
              <a:t>неофобия</a:t>
            </a:r>
            <a:r>
              <a:rPr lang="ru-RU" sz="1600" b="1" i="1" dirty="0"/>
              <a:t>).</a:t>
            </a:r>
            <a:r>
              <a:rPr lang="ru-RU" sz="1600" dirty="0"/>
              <a:t> Возникает в результате травмирующего опыта, полученного ребёнком в первые месяцы жизни. Любое внимание, обращённое к таким детям, воспринимается ими болезненно. В таком случае необходимо показать ребёнку, что взрослый уважает дистанцию. В игровую деятельность включать такие занятия, где нет необходимости реагировать на множество </a:t>
            </a:r>
            <a:r>
              <a:rPr lang="ru-RU" sz="1600" dirty="0" smtClean="0"/>
              <a:t>раздражителей;</a:t>
            </a:r>
          </a:p>
          <a:p>
            <a:pPr marL="0" indent="0" algn="just">
              <a:buNone/>
            </a:pPr>
            <a:r>
              <a:rPr lang="ru-RU" sz="1600" b="1" i="1" dirty="0"/>
              <a:t>2) </a:t>
            </a:r>
            <a:r>
              <a:rPr lang="ru-RU" sz="1600" b="1" i="1" dirty="0">
                <a:solidFill>
                  <a:srgbClr val="FF0000"/>
                </a:solidFill>
              </a:rPr>
              <a:t>потребность в безопасности </a:t>
            </a:r>
            <a:r>
              <a:rPr lang="ru-RU" sz="1600" b="1" i="1" dirty="0"/>
              <a:t>(</a:t>
            </a:r>
            <a:r>
              <a:rPr lang="ru-RU" sz="1600" b="1" i="1" dirty="0" err="1">
                <a:solidFill>
                  <a:srgbClr val="FFFF00"/>
                </a:solidFill>
              </a:rPr>
              <a:t>аутофобия</a:t>
            </a:r>
            <a:r>
              <a:rPr lang="ru-RU" sz="1600" b="1" i="1" dirty="0"/>
              <a:t>).</a:t>
            </a:r>
            <a:r>
              <a:rPr lang="ru-RU" sz="1600" dirty="0"/>
              <a:t> Ребенку необходимо, чтобы рядом с ним кто-то был. К этому примешивается боязнь вызвать обиду взрослого ошибкой в своём поведении и страх остаться незамеченным. Переживания по этому поводу выливаются в непонятные для взрослых кривляния или стремление вызвать сочувствие</a:t>
            </a:r>
            <a:r>
              <a:rPr lang="ru-RU" sz="1600" dirty="0" smtClean="0"/>
              <a:t>.</a:t>
            </a:r>
          </a:p>
          <a:p>
            <a:pPr marL="0" indent="0" algn="just">
              <a:buNone/>
            </a:pPr>
            <a:r>
              <a:rPr lang="ru-RU" sz="1600" b="1" i="1" dirty="0"/>
              <a:t>3) </a:t>
            </a:r>
            <a:r>
              <a:rPr lang="ru-RU" sz="1600" b="1" i="1" dirty="0">
                <a:solidFill>
                  <a:srgbClr val="FF0000"/>
                </a:solidFill>
              </a:rPr>
              <a:t>боязнь насмешки и иронии, боязнь оценки</a:t>
            </a:r>
            <a:r>
              <a:rPr lang="ru-RU" sz="1600" dirty="0">
                <a:solidFill>
                  <a:srgbClr val="FF0000"/>
                </a:solidFill>
              </a:rPr>
              <a:t>. </a:t>
            </a:r>
            <a:r>
              <a:rPr lang="ru-RU" sz="1600" dirty="0"/>
              <a:t>Ребенок воспринимает оценочное замечание как оценку всей своей личности. Грубой ошибкой взрослых является методика «вышучивания» вместо открытого порицания. Дети замыкаются и становятся неспособными на самостоятельное принятие решения, творчество и оригинальность.</a:t>
            </a: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476672"/>
            <a:ext cx="6512511" cy="1152128"/>
          </a:xfrm>
        </p:spPr>
        <p:txBody>
          <a:bodyPr/>
          <a:lstStyle/>
          <a:p>
            <a:pPr algn="ctr"/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4" name="Лента лицом вверх 3"/>
          <p:cNvSpPr/>
          <p:nvPr/>
        </p:nvSpPr>
        <p:spPr>
          <a:xfrm>
            <a:off x="467544" y="620688"/>
            <a:ext cx="8280920" cy="1116704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Группы детских страхов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Улыбающееся лицо 4"/>
          <p:cNvSpPr/>
          <p:nvPr/>
        </p:nvSpPr>
        <p:spPr>
          <a:xfrm>
            <a:off x="7830747" y="5238689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0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1988840"/>
            <a:ext cx="6400800" cy="4464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600" dirty="0" smtClean="0"/>
          </a:p>
          <a:p>
            <a:pPr algn="just"/>
            <a:r>
              <a:rPr lang="ru-RU" sz="1600" dirty="0" smtClean="0"/>
              <a:t> </a:t>
            </a:r>
            <a:r>
              <a:rPr lang="ru-RU" sz="1600" dirty="0">
                <a:latin typeface="+mj-lt"/>
                <a:cs typeface="Times New Roman" pitchFamily="18" charset="0"/>
              </a:rPr>
              <a:t>Ведущим страхом старшего дошкольного возраста является страх смерти. Боязнь умереть это возрастное отражение формирующейся концепции жизни. Ее точкой отсчета является рождение, тайна которого постигается в общих чертах к началу старшего дошкольного возраста, а концом – смерть, осознание неизбежности которой приходит впервые и проявляется соответствующим страхом. Подобная динамика развития мышления является откликом на формирование категории времени и пространства. Это выражается умением определять в общих чертах время далекое и близкое, воспринимать себя в состоянии постоянных возрастных изменений, допуская, что они ограничены временем, то есть имеют свои пределы. В ответ на это и проявляется страх смерти как аффективно – заостренное выражение истины самосохранения.</a:t>
            </a:r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just">
              <a:buNone/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476672"/>
            <a:ext cx="6512511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/>
              </a:rPr>
              <a:t/>
            </a:r>
            <a:br>
              <a:rPr lang="ru-RU" sz="3200" dirty="0">
                <a:solidFill>
                  <a:srgbClr val="FFFF00"/>
                </a:solidFill>
                <a:effectLst/>
              </a:rPr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588182" y="260648"/>
            <a:ext cx="8208912" cy="1728192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spc="-100" dirty="0" smtClean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chemeClr val="tx1"/>
              </a:solidFill>
              <a:ea typeface="+mj-ea"/>
              <a:cs typeface="+mj-cs"/>
            </a:endParaRPr>
          </a:p>
          <a:p>
            <a:pPr algn="ctr"/>
            <a:r>
              <a:rPr lang="ru-RU" sz="2800" spc="-100" dirty="0" smtClean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Страхи </a:t>
            </a:r>
            <a:r>
              <a:rPr lang="ru-RU" sz="2800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характерные для старшего дошкольного возраста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7882694" y="51571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7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1628800"/>
            <a:ext cx="6400800" cy="4824536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ru-RU" sz="6400" dirty="0" smtClean="0"/>
              <a:t>- наличие </a:t>
            </a:r>
            <a:r>
              <a:rPr lang="ru-RU" sz="6400" dirty="0"/>
              <a:t>страхов у родителей, главным образом у матери;</a:t>
            </a:r>
          </a:p>
          <a:p>
            <a:pPr marL="0" lvl="0" indent="0">
              <a:buNone/>
            </a:pPr>
            <a:r>
              <a:rPr lang="ru-RU" sz="6400" dirty="0" smtClean="0"/>
              <a:t>- тревожность </a:t>
            </a:r>
            <a:r>
              <a:rPr lang="ru-RU" sz="6400" dirty="0"/>
              <a:t>в отношении с ребенком, избыточное предохранение его от опасности и изоляция от общения его со сверстниками;</a:t>
            </a:r>
          </a:p>
          <a:p>
            <a:pPr marL="0" lvl="0" indent="0">
              <a:buNone/>
            </a:pPr>
            <a:r>
              <a:rPr lang="ru-RU" sz="6400" dirty="0" smtClean="0"/>
              <a:t>- излишне </a:t>
            </a:r>
            <a:r>
              <a:rPr lang="ru-RU" sz="6400" dirty="0"/>
              <a:t>ранняя рационализация чувств ребенка, обусловленная чрезмерной принципиальностью родителей или их эмоциональным неприятие детей;</a:t>
            </a:r>
          </a:p>
          <a:p>
            <a:pPr marL="0" lvl="0" indent="0">
              <a:buNone/>
            </a:pPr>
            <a:r>
              <a:rPr lang="ru-RU" sz="6400" dirty="0" smtClean="0"/>
              <a:t>- большое </a:t>
            </a:r>
            <a:r>
              <a:rPr lang="ru-RU" sz="6400" dirty="0"/>
              <a:t>количество запретов со стороны родителя того же пола или полное предоставление свободы ребенку родителем другого пола, а также многочисленные нереализуемые угрозы всех взрослых в семье;</a:t>
            </a:r>
          </a:p>
          <a:p>
            <a:pPr marL="0" lvl="0" indent="0">
              <a:buNone/>
            </a:pPr>
            <a:r>
              <a:rPr lang="ru-RU" sz="6400" dirty="0" smtClean="0"/>
              <a:t>- отсутствие </a:t>
            </a:r>
            <a:r>
              <a:rPr lang="ru-RU" sz="6400" dirty="0" err="1"/>
              <a:t>возхможности</a:t>
            </a:r>
            <a:r>
              <a:rPr lang="ru-RU" sz="6400" dirty="0"/>
              <a:t> для ролевой идентификации с родителем того же пола, преимущественно у мальчиков, создающее проблемы в общении со сверстниками и неуверенность в себе;</a:t>
            </a:r>
          </a:p>
          <a:p>
            <a:pPr marL="0" lvl="0" indent="0">
              <a:buNone/>
            </a:pPr>
            <a:r>
              <a:rPr lang="ru-RU" sz="6400" dirty="0" smtClean="0"/>
              <a:t>- конфликтные </a:t>
            </a:r>
            <a:r>
              <a:rPr lang="ru-RU" sz="6400" dirty="0"/>
              <a:t>отношения между родителями в семье;</a:t>
            </a:r>
          </a:p>
          <a:p>
            <a:pPr marL="0" lvl="0" indent="0">
              <a:buNone/>
            </a:pPr>
            <a:r>
              <a:rPr lang="ru-RU" sz="6400" dirty="0" smtClean="0"/>
              <a:t>- психические </a:t>
            </a:r>
            <a:r>
              <a:rPr lang="ru-RU" sz="6400" dirty="0"/>
              <a:t>травмы типа испуга, обостряющие возрастную чувствительность детей к тем или иным страхам;</a:t>
            </a:r>
          </a:p>
          <a:p>
            <a:pPr marL="0" lvl="0" indent="0">
              <a:buNone/>
            </a:pPr>
            <a:r>
              <a:rPr lang="ru-RU" sz="6400" dirty="0" smtClean="0"/>
              <a:t>- психическое </a:t>
            </a:r>
            <a:r>
              <a:rPr lang="ru-RU" sz="6400" dirty="0"/>
              <a:t>заражение страхами в процессе общения со сверстниками и взрослыми.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4572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just">
              <a:buNone/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476672"/>
            <a:ext cx="6512511" cy="792088"/>
          </a:xfrm>
        </p:spPr>
        <p:txBody>
          <a:bodyPr/>
          <a:lstStyle/>
          <a:p>
            <a:pPr algn="ctr"/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59763" y="2507169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</a:pPr>
            <a:endParaRPr lang="ru-RU" sz="3200" spc="-100" dirty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FF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ea typeface="+mj-ea"/>
              <a:cs typeface="+mj-cs"/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971600" y="332656"/>
            <a:ext cx="7704856" cy="1224136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spc="-100" dirty="0" smtClean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C00000"/>
              </a:solidFill>
              <a:ea typeface="+mj-ea"/>
              <a:cs typeface="+mj-cs"/>
            </a:endParaRPr>
          </a:p>
          <a:p>
            <a:pPr lvl="0" algn="ctr"/>
            <a:r>
              <a:rPr lang="ru-RU" sz="2400" spc="-100" dirty="0" smtClean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>Факторы </a:t>
            </a:r>
            <a:r>
              <a:rPr lang="ru-RU" sz="2400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>участвующие в возникновении страхов:</a:t>
            </a:r>
            <a:endParaRPr lang="ru-RU" sz="2400" spc="-100" dirty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C0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ea typeface="+mj-ea"/>
              <a:cs typeface="+mj-cs"/>
            </a:endParaRPr>
          </a:p>
          <a:p>
            <a:pPr algn="ctr"/>
            <a:endParaRPr lang="ru-RU" dirty="0"/>
          </a:p>
        </p:txBody>
      </p:sp>
      <p:sp>
        <p:nvSpPr>
          <p:cNvPr id="6" name="Улыбающееся лицо 5"/>
          <p:cNvSpPr/>
          <p:nvPr/>
        </p:nvSpPr>
        <p:spPr>
          <a:xfrm>
            <a:off x="7762056" y="52076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1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980728"/>
            <a:ext cx="6400800" cy="554461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200" dirty="0" smtClean="0"/>
              <a:t>- Учитывать</a:t>
            </a:r>
            <a:r>
              <a:rPr lang="ru-RU" sz="1200" dirty="0"/>
              <a:t>, что страхи имеют непроизвольный характер;</a:t>
            </a:r>
          </a:p>
          <a:p>
            <a:pPr marL="0" lvl="0" indent="0">
              <a:buNone/>
            </a:pPr>
            <a:r>
              <a:rPr lang="ru-RU" sz="1200" dirty="0" smtClean="0"/>
              <a:t>- Помнить</a:t>
            </a:r>
            <a:r>
              <a:rPr lang="ru-RU" sz="1200" dirty="0"/>
              <a:t>, что малыш не может управлять своим поведением и не владеет собой, поэтому словесные убеждения неэффективны;</a:t>
            </a:r>
          </a:p>
          <a:p>
            <a:pPr marL="0" lvl="0" indent="0">
              <a:buNone/>
            </a:pPr>
            <a:r>
              <a:rPr lang="ru-RU" sz="1200" dirty="0" smtClean="0"/>
              <a:t>- Программируйте </a:t>
            </a:r>
            <a:r>
              <a:rPr lang="ru-RU" sz="1200" dirty="0"/>
              <a:t>ребенка на успех;</a:t>
            </a:r>
          </a:p>
          <a:p>
            <a:pPr marL="0" lvl="0" indent="0">
              <a:buNone/>
            </a:pPr>
            <a:r>
              <a:rPr lang="ru-RU" sz="1200" dirty="0" smtClean="0"/>
              <a:t> - Не </a:t>
            </a:r>
            <a:r>
              <a:rPr lang="ru-RU" sz="1200" dirty="0"/>
              <a:t>поддаваться панике ребенка, зарядите его своим спокойствием (но не равнодушием);</a:t>
            </a:r>
          </a:p>
          <a:p>
            <a:pPr marL="0" lvl="0" indent="0">
              <a:buNone/>
            </a:pPr>
            <a:r>
              <a:rPr lang="ru-RU" sz="1200" dirty="0" smtClean="0"/>
              <a:t> - Разговаривайте </a:t>
            </a:r>
            <a:r>
              <a:rPr lang="ru-RU" sz="1200" dirty="0"/>
              <a:t>с ребенком, тренируйте его навыки общения;</a:t>
            </a:r>
          </a:p>
          <a:p>
            <a:pPr marL="0" lvl="0" indent="0">
              <a:buNone/>
            </a:pPr>
            <a:r>
              <a:rPr lang="ru-RU" sz="1200" dirty="0" smtClean="0"/>
              <a:t> -Не </a:t>
            </a:r>
            <a:r>
              <a:rPr lang="ru-RU" sz="1200" dirty="0"/>
              <a:t>наказывать ребёнка. Если бы каждая мать могла представить, что, ругая ребенка, она ночью превращается в Бабу Ягу, а отец – в </a:t>
            </a:r>
            <a:r>
              <a:rPr lang="ru-RU" sz="1200" dirty="0" err="1"/>
              <a:t>Бармалея</a:t>
            </a:r>
            <a:r>
              <a:rPr lang="ru-RU" sz="1200" dirty="0"/>
              <a:t>, они бы гораздо лояльнее выбирали метод воспитания;</a:t>
            </a:r>
          </a:p>
          <a:p>
            <a:pPr marL="0" lvl="0" indent="0">
              <a:buNone/>
            </a:pPr>
            <a:r>
              <a:rPr lang="ru-RU" sz="1200" dirty="0" smtClean="0"/>
              <a:t> -Ни </a:t>
            </a:r>
            <a:r>
              <a:rPr lang="ru-RU" sz="1200" dirty="0"/>
              <a:t>в коем случае не запугивайте малыша, даже если сами опасаетесь за его безопасность;</a:t>
            </a:r>
          </a:p>
          <a:p>
            <a:pPr marL="0" lvl="0" indent="0">
              <a:buNone/>
            </a:pPr>
            <a:r>
              <a:rPr lang="ru-RU" sz="1200" dirty="0" smtClean="0"/>
              <a:t> -Не </a:t>
            </a:r>
            <a:r>
              <a:rPr lang="ru-RU" sz="1200" dirty="0"/>
              <a:t>напоминайте о страхе, не злоупотребляйте чтением сказок и просмотром кинофильмов;</a:t>
            </a:r>
          </a:p>
          <a:p>
            <a:pPr marL="0" lvl="0" indent="0">
              <a:buNone/>
            </a:pPr>
            <a:r>
              <a:rPr lang="ru-RU" sz="1200" dirty="0" smtClean="0"/>
              <a:t> -Обучайте </a:t>
            </a:r>
            <a:r>
              <a:rPr lang="ru-RU" sz="1200" dirty="0"/>
              <a:t>терпимости к страху и управлению им, а в некоторых случаях и противодействию источникам страха;</a:t>
            </a:r>
          </a:p>
          <a:p>
            <a:pPr marL="0" lvl="0" indent="0">
              <a:buNone/>
            </a:pPr>
            <a:r>
              <a:rPr lang="ru-RU" sz="1200" dirty="0" smtClean="0"/>
              <a:t> -При </a:t>
            </a:r>
            <a:r>
              <a:rPr lang="ru-RU" sz="1200" dirty="0"/>
              <a:t>боязни темноты и замкнутого пространства зажгите лампу, побудьте рядом с ребенком;</a:t>
            </a:r>
          </a:p>
          <a:p>
            <a:pPr marL="0" lvl="0" indent="0">
              <a:buNone/>
            </a:pPr>
            <a:r>
              <a:rPr lang="ru-RU" sz="1200" dirty="0" smtClean="0"/>
              <a:t> -Проиграйте </a:t>
            </a:r>
            <a:r>
              <a:rPr lang="ru-RU" sz="1200" dirty="0"/>
              <a:t>пугающее событие в ролевой игре, где оно покажется смешным и ничтожным, обыденным. Главное, игра должна быть захватывающей, интересной;</a:t>
            </a:r>
          </a:p>
          <a:p>
            <a:pPr marL="0" lvl="0" indent="0">
              <a:buNone/>
            </a:pPr>
            <a:r>
              <a:rPr lang="ru-RU" sz="1200" dirty="0" smtClean="0"/>
              <a:t> -Прорисовывайте </a:t>
            </a:r>
            <a:r>
              <a:rPr lang="ru-RU" sz="1200" dirty="0"/>
              <a:t>с ребенком его страхи до тех пор, пока он не освободится от них;</a:t>
            </a:r>
          </a:p>
          <a:p>
            <a:pPr marL="0" lvl="0" indent="0">
              <a:buNone/>
            </a:pPr>
            <a:r>
              <a:rPr lang="ru-RU" sz="1200" dirty="0" smtClean="0"/>
              <a:t> - Учитывайте </a:t>
            </a:r>
            <a:r>
              <a:rPr lang="ru-RU" sz="1200" dirty="0"/>
              <a:t>индивидуально-личностные особенности ребёнка, не принуждайте его делать то, что он ещё не в силах сделать.</a:t>
            </a:r>
          </a:p>
          <a:p>
            <a:pPr marL="0" indent="0" algn="just">
              <a:buNone/>
            </a:pPr>
            <a:endParaRPr lang="ru-RU" sz="1400" dirty="0" smtClean="0"/>
          </a:p>
          <a:p>
            <a:pPr marL="45720" indent="0" algn="just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just"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792088"/>
          </a:xfrm>
        </p:spPr>
        <p:txBody>
          <a:bodyPr>
            <a:normAutofit/>
          </a:bodyPr>
          <a:lstStyle/>
          <a:p>
            <a:pPr algn="ctr"/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323528" y="0"/>
            <a:ext cx="8756972" cy="980728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i="1" spc="-100" dirty="0" smtClean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a typeface="+mj-ea"/>
                <a:cs typeface="+mj-cs"/>
              </a:rPr>
              <a:t>К</a:t>
            </a:r>
          </a:p>
          <a:p>
            <a:pPr lvl="0" algn="ctr"/>
            <a:endParaRPr lang="ru-RU" sz="2000" i="1" spc="-100" dirty="0" smtClean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C00000"/>
              </a:solidFill>
              <a:ea typeface="+mj-ea"/>
              <a:cs typeface="+mj-cs"/>
            </a:endParaRPr>
          </a:p>
          <a:p>
            <a:pPr lvl="0" algn="ctr"/>
            <a:r>
              <a:rPr lang="ru-RU" sz="2000" i="1" spc="-100" dirty="0" smtClean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>Как </a:t>
            </a:r>
            <a:r>
              <a:rPr lang="ru-RU" sz="2000" i="1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>надо вести себя родителям с ребёнком, испытывающим страх:</a:t>
            </a:r>
            <a:r>
              <a:rPr lang="ru-RU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a typeface="+mj-ea"/>
                <a:cs typeface="+mj-cs"/>
              </a:rPr>
              <a:t/>
            </a:r>
            <a:br>
              <a:rPr lang="ru-RU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FF00"/>
                </a:solidFill>
                <a:ea typeface="+mj-ea"/>
                <a:cs typeface="+mj-cs"/>
              </a:rPr>
            </a:br>
            <a:endParaRPr lang="ru-RU" spc="-100" dirty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FF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ea typeface="+mj-ea"/>
              <a:cs typeface="+mj-cs"/>
            </a:endParaRPr>
          </a:p>
          <a:p>
            <a:pPr algn="ctr"/>
            <a:endParaRPr lang="ru-RU" dirty="0"/>
          </a:p>
        </p:txBody>
      </p:sp>
      <p:sp>
        <p:nvSpPr>
          <p:cNvPr id="6" name="Улыбающееся лицо 5"/>
          <p:cNvSpPr/>
          <p:nvPr/>
        </p:nvSpPr>
        <p:spPr>
          <a:xfrm>
            <a:off x="7740352" y="5373216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1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980728"/>
            <a:ext cx="6400800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400" dirty="0" smtClean="0"/>
          </a:p>
          <a:p>
            <a:pPr marL="45720" indent="0" algn="just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/>
            <a:r>
              <a:rPr lang="ru-RU" sz="2400" dirty="0"/>
              <a:t>Ведите себя так, как будто вы храбры. Наше тело принимает образ наших мыслей.</a:t>
            </a:r>
          </a:p>
          <a:p>
            <a:pPr lvl="0"/>
            <a:r>
              <a:rPr lang="ru-RU" sz="2400" dirty="0"/>
              <a:t>Радоваться, находить позитивное.</a:t>
            </a:r>
          </a:p>
          <a:p>
            <a:pPr lvl="0"/>
            <a:r>
              <a:rPr lang="ru-RU" sz="2400" dirty="0"/>
              <a:t>Займите такое положение в обществе, чтобы было видно, что Вы уверенны.</a:t>
            </a:r>
          </a:p>
          <a:p>
            <a:pPr marL="45720" indent="0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792088"/>
          </a:xfrm>
        </p:spPr>
        <p:txBody>
          <a:bodyPr>
            <a:normAutofit/>
          </a:bodyPr>
          <a:lstStyle/>
          <a:p>
            <a:pPr algn="ctr"/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020272" y="479715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Лента лицом вверх 5"/>
          <p:cNvSpPr/>
          <p:nvPr/>
        </p:nvSpPr>
        <p:spPr>
          <a:xfrm>
            <a:off x="467544" y="188640"/>
            <a:ext cx="8424936" cy="1188712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i="1" spc="-100" dirty="0" smtClean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C00000"/>
              </a:solidFill>
              <a:ea typeface="+mj-ea"/>
              <a:cs typeface="+mj-cs"/>
            </a:endParaRPr>
          </a:p>
          <a:p>
            <a:pPr lvl="0" algn="ctr"/>
            <a:endParaRPr lang="ru-RU" sz="2400" i="1" spc="-100" dirty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C00000"/>
              </a:solidFill>
              <a:ea typeface="+mj-ea"/>
              <a:cs typeface="+mj-cs"/>
            </a:endParaRPr>
          </a:p>
          <a:p>
            <a:pPr lvl="0" algn="ctr"/>
            <a:r>
              <a:rPr lang="ru-RU" sz="2400" i="1" spc="-100" dirty="0" smtClean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>Взрослым</a:t>
            </a:r>
            <a:r>
              <a:rPr lang="ru-RU" sz="2400" i="1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>, испытывающим страх:</a:t>
            </a:r>
            <a:r>
              <a:rPr lang="ru-RU" sz="2400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  <a:t/>
            </a:r>
            <a:br>
              <a:rPr lang="ru-RU" sz="2400" spc="-100" dirty="0">
                <a:ln w="3200">
                  <a:solidFill>
                    <a:srgbClr val="073E87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C00000"/>
                </a:solidFill>
                <a:ea typeface="+mj-ea"/>
                <a:cs typeface="+mj-cs"/>
              </a:rPr>
            </a:br>
            <a:endParaRPr lang="ru-RU" sz="2400" spc="-100" dirty="0">
              <a:ln w="3200">
                <a:solidFill>
                  <a:srgbClr val="073E87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C0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ea typeface="+mj-ea"/>
              <a:cs typeface="+mj-cs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66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43000" y="1484784"/>
            <a:ext cx="6400800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400" dirty="0" smtClean="0"/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«Жмурки»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«Брыкание»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«Бобры»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«Добрая и злая кошка»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«В гости к Бабе Яге»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«Настроение»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«Два барана»</a:t>
            </a:r>
          </a:p>
          <a:p>
            <a:pPr marL="4572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8. «Кто позвал»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792088"/>
          </a:xfrm>
        </p:spPr>
        <p:txBody>
          <a:bodyPr>
            <a:normAutofit/>
          </a:bodyPr>
          <a:lstStyle/>
          <a:p>
            <a:pPr algn="ctr"/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082297" y="51571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Лента лицом вверх 5"/>
          <p:cNvSpPr/>
          <p:nvPr/>
        </p:nvSpPr>
        <p:spPr>
          <a:xfrm>
            <a:off x="467544" y="188640"/>
            <a:ext cx="8424936" cy="1188712"/>
          </a:xfrm>
          <a:prstGeom prst="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Различные игры для борьбы со страхами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17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836712"/>
            <a:ext cx="8064896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«Жмурки»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082297" y="5157192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27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618</TotalTime>
  <Words>1029</Words>
  <Application>Microsoft Office PowerPoint</Application>
  <PresentationFormat>Экран (4:3)</PresentationFormat>
  <Paragraphs>80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1. «Жмурки»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34</cp:revision>
  <dcterms:modified xsi:type="dcterms:W3CDTF">2014-01-15T11:32:19Z</dcterms:modified>
</cp:coreProperties>
</file>